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68" r:id="rId5"/>
    <p:sldId id="258" r:id="rId6"/>
    <p:sldId id="259" r:id="rId7"/>
    <p:sldId id="260" r:id="rId8"/>
    <p:sldId id="261" r:id="rId9"/>
    <p:sldId id="276" r:id="rId10"/>
    <p:sldId id="262" r:id="rId11"/>
    <p:sldId id="263" r:id="rId12"/>
    <p:sldId id="264" r:id="rId13"/>
  </p:sldIdLst>
  <p:sldSz cx="18288000" cy="10287000"/>
  <p:notesSz cx="6858000" cy="9144000"/>
  <p:embeddedFontLst>
    <p:embeddedFont>
      <p:font typeface="Poppins" panose="00000500000000000000"/>
      <p:regular r:id="rId17"/>
      <p:bold r:id="rId18"/>
      <p:italic r:id="rId19"/>
      <p:boldItalic r:id="rId20"/>
    </p:embeddedFont>
    <p:embeddedFont>
      <p:font typeface="League Spartan" panose="00000800000000000000"/>
      <p:bold r:id="rId21"/>
    </p:embeddedFont>
    <p:embeddedFont>
      <p:font typeface="Blinker" panose="0200000000000000000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120"/>
      </p:cViewPr>
      <p:guideLst>
        <p:guide orient="horz" pos="2160"/>
        <p:guide pos="28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6" Type="http://schemas.openxmlformats.org/officeDocument/2006/relationships/image" Target="../media/image3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3" Type="http://schemas.openxmlformats.org/officeDocument/2006/relationships/image" Target="../media/image2.png"/><Relationship Id="rId2" Type="http://schemas.openxmlformats.org/officeDocument/2006/relationships/image" Target="../media/image1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1.jpe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sv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5.png"/><Relationship Id="rId7" Type="http://schemas.openxmlformats.org/officeDocument/2006/relationships/image" Target="../media/image14.jpeg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12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17.jpeg"/><Relationship Id="rId5" Type="http://schemas.openxmlformats.org/officeDocument/2006/relationships/image" Target="../media/image13.png"/><Relationship Id="rId4" Type="http://schemas.openxmlformats.org/officeDocument/2006/relationships/image" Target="../media/image6.svg"/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image" Target="../media/image15.png"/><Relationship Id="rId6" Type="http://schemas.openxmlformats.org/officeDocument/2006/relationships/image" Target="../media/image20.jpeg"/><Relationship Id="rId5" Type="http://schemas.openxmlformats.org/officeDocument/2006/relationships/image" Target="../media/image5.svg"/><Relationship Id="rId4" Type="http://schemas.openxmlformats.org/officeDocument/2006/relationships/image" Target="../media/image12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image" Target="../media/image15.png"/><Relationship Id="rId6" Type="http://schemas.openxmlformats.org/officeDocument/2006/relationships/image" Target="../media/image20.jpeg"/><Relationship Id="rId5" Type="http://schemas.openxmlformats.org/officeDocument/2006/relationships/image" Target="../media/image5.svg"/><Relationship Id="rId4" Type="http://schemas.openxmlformats.org/officeDocument/2006/relationships/image" Target="../media/image12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3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20341" y="-491728"/>
            <a:ext cx="4142416" cy="4114800"/>
          </a:xfrm>
          <a:custGeom>
            <a:avLst/>
            <a:gdLst/>
            <a:ahLst/>
            <a:cxnLst/>
            <a:rect l="l" t="t" r="r" b="b"/>
            <a:pathLst>
              <a:path w="4142416" h="4114800">
                <a:moveTo>
                  <a:pt x="0" y="0"/>
                </a:moveTo>
                <a:lnTo>
                  <a:pt x="4142416" y="0"/>
                </a:lnTo>
                <a:lnTo>
                  <a:pt x="41424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8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379" y="5630466"/>
            <a:ext cx="3827148" cy="4114800"/>
          </a:xfrm>
          <a:custGeom>
            <a:avLst/>
            <a:gdLst/>
            <a:ahLst/>
            <a:cxnLst/>
            <a:rect l="l" t="t" r="r" b="b"/>
            <a:pathLst>
              <a:path w="3827148" h="4114800">
                <a:moveTo>
                  <a:pt x="0" y="0"/>
                </a:moveTo>
                <a:lnTo>
                  <a:pt x="3827148" y="0"/>
                </a:lnTo>
                <a:lnTo>
                  <a:pt x="38271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62259" y="681023"/>
            <a:ext cx="4368153" cy="4114800"/>
          </a:xfrm>
          <a:custGeom>
            <a:avLst/>
            <a:gdLst/>
            <a:ahLst/>
            <a:cxnLst/>
            <a:rect l="l" t="t" r="r" b="b"/>
            <a:pathLst>
              <a:path w="4368153" h="4114800">
                <a:moveTo>
                  <a:pt x="0" y="0"/>
                </a:moveTo>
                <a:lnTo>
                  <a:pt x="4368153" y="0"/>
                </a:lnTo>
                <a:lnTo>
                  <a:pt x="43681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54061" y="5612606"/>
            <a:ext cx="1053256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Poppins" panose="00000500000000000000"/>
              </a:rPr>
              <a:t>HACKTOBERFEST 1.0</a:t>
            </a:r>
            <a:endParaRPr lang="en-US" sz="3600" spc="1152" dirty="0">
              <a:solidFill>
                <a:srgbClr val="FFBD59"/>
              </a:solidFill>
              <a:latin typeface="Poppins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-713457" y="3645694"/>
            <a:ext cx="13267596" cy="184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1000">
                <a:solidFill>
                  <a:srgbClr val="FFFFFF"/>
                </a:solidFill>
                <a:latin typeface="Mont Bold" panose="00000800000000000000"/>
              </a:rPr>
              <a:t>TEAM Amplifier</a:t>
            </a:r>
            <a:endParaRPr lang="en-US" sz="11000">
              <a:solidFill>
                <a:srgbClr val="FFFFFF"/>
              </a:solidFill>
              <a:latin typeface="Mont Bold" panose="0000080000000000000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-266700"/>
            <a:ext cx="4761905" cy="47619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41120" y="-1539346"/>
            <a:ext cx="6641079" cy="6682846"/>
          </a:xfrm>
          <a:custGeom>
            <a:avLst/>
            <a:gdLst/>
            <a:ahLst/>
            <a:cxnLst/>
            <a:rect l="l" t="t" r="r" b="b"/>
            <a:pathLst>
              <a:path w="6641079" h="6682846">
                <a:moveTo>
                  <a:pt x="0" y="0"/>
                </a:moveTo>
                <a:lnTo>
                  <a:pt x="6641079" y="0"/>
                </a:lnTo>
                <a:lnTo>
                  <a:pt x="6641079" y="6682846"/>
                </a:lnTo>
                <a:lnTo>
                  <a:pt x="0" y="6682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438257" y="3543063"/>
            <a:ext cx="3535026" cy="4287833"/>
            <a:chOff x="0" y="0"/>
            <a:chExt cx="1157357" cy="14038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63049" y="3543063"/>
            <a:ext cx="3535026" cy="4287833"/>
            <a:chOff x="0" y="0"/>
            <a:chExt cx="1157357" cy="14038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01644" y="3543063"/>
            <a:ext cx="3535026" cy="4287833"/>
            <a:chOff x="0" y="0"/>
            <a:chExt cx="1157357" cy="140382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7357" cy="1403823"/>
            </a:xfrm>
            <a:custGeom>
              <a:avLst/>
              <a:gdLst/>
              <a:ahLst/>
              <a:cxnLst/>
              <a:rect l="l" t="t" r="r" b="b"/>
              <a:pathLst>
                <a:path w="1157357" h="1403823">
                  <a:moveTo>
                    <a:pt x="1032897" y="1403823"/>
                  </a:moveTo>
                  <a:lnTo>
                    <a:pt x="124460" y="1403823"/>
                  </a:lnTo>
                  <a:cubicBezTo>
                    <a:pt x="55880" y="1403823"/>
                    <a:pt x="0" y="1347943"/>
                    <a:pt x="0" y="127936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32897" y="0"/>
                  </a:lnTo>
                  <a:cubicBezTo>
                    <a:pt x="1101477" y="0"/>
                    <a:pt x="1157357" y="55880"/>
                    <a:pt x="1157357" y="124460"/>
                  </a:cubicBezTo>
                  <a:lnTo>
                    <a:pt x="1157357" y="1279363"/>
                  </a:lnTo>
                  <a:cubicBezTo>
                    <a:pt x="1157357" y="1347943"/>
                    <a:pt x="1101477" y="1403823"/>
                    <a:pt x="1032897" y="1403823"/>
                  </a:cubicBezTo>
                  <a:close/>
                </a:path>
              </a:pathLst>
            </a:custGeom>
            <a:solidFill>
              <a:srgbClr val="2E2D2D">
                <a:alpha val="6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19799" y="1171575"/>
            <a:ext cx="11648401" cy="1069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>
                <a:solidFill>
                  <a:srgbClr val="FFBD59"/>
                </a:solidFill>
                <a:latin typeface="League Spartan" panose="00000800000000000000"/>
              </a:rPr>
              <a:t>The Team</a:t>
            </a:r>
            <a:endParaRPr lang="en-US" sz="8000">
              <a:solidFill>
                <a:srgbClr val="FFBD59"/>
              </a:solidFill>
              <a:latin typeface="League Spartan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514324" y="6286540"/>
            <a:ext cx="2687924" cy="43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0"/>
              </a:lnSpc>
            </a:pPr>
            <a:r>
              <a:rPr lang="en-US" sz="3410">
                <a:solidFill>
                  <a:srgbClr val="FFBD59"/>
                </a:solidFill>
                <a:latin typeface="Garet Bold"/>
              </a:rPr>
              <a:t>Vyshanvi</a:t>
            </a:r>
            <a:endParaRPr lang="en-US" sz="341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14324" y="6895812"/>
            <a:ext cx="1859198" cy="3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5"/>
              </a:lnSpc>
            </a:pPr>
            <a:r>
              <a:rPr lang="en-US" sz="1705" spc="341">
                <a:solidFill>
                  <a:srgbClr val="FFFFFF"/>
                </a:solidFill>
                <a:latin typeface="Garet"/>
              </a:rPr>
              <a:t>21bce7191</a:t>
            </a:r>
            <a:endParaRPr lang="en-US" sz="1705" spc="341">
              <a:solidFill>
                <a:srgbClr val="FFFFFF"/>
              </a:solidFill>
              <a:latin typeface="Gare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239115" y="5997615"/>
            <a:ext cx="2687924" cy="43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>
                <a:solidFill>
                  <a:srgbClr val="FFBD59"/>
                </a:solidFill>
                <a:latin typeface="Garet Bold"/>
              </a:rPr>
              <a:t>Navya </a:t>
            </a:r>
            <a:endParaRPr lang="en-US" sz="341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239115" y="6895812"/>
            <a:ext cx="2489030" cy="3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5"/>
              </a:lnSpc>
            </a:pPr>
            <a:r>
              <a:rPr lang="en-US" sz="1705" spc="341">
                <a:solidFill>
                  <a:srgbClr val="FFFFFF"/>
                </a:solidFill>
                <a:latin typeface="Blinker" panose="02000000000000000000"/>
              </a:rPr>
              <a:t>21BCE7945</a:t>
            </a:r>
            <a:endParaRPr lang="en-US" sz="1705" spc="341">
              <a:solidFill>
                <a:srgbClr val="FFFFFF"/>
              </a:solidFill>
              <a:latin typeface="Blinker" panose="020000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77711" y="5905540"/>
            <a:ext cx="2586320" cy="43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410"/>
              </a:lnSpc>
            </a:pPr>
            <a:r>
              <a:rPr lang="en-US" sz="3410">
                <a:solidFill>
                  <a:srgbClr val="FFBD59"/>
                </a:solidFill>
                <a:latin typeface="Garet Bold"/>
              </a:rPr>
              <a:t>Preetham</a:t>
            </a:r>
            <a:endParaRPr lang="en-US" sz="3410">
              <a:solidFill>
                <a:srgbClr val="FFBD59"/>
              </a:solidFill>
              <a:latin typeface="Gare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953911" y="6895812"/>
            <a:ext cx="1859198" cy="305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85"/>
              </a:lnSpc>
            </a:pPr>
            <a:r>
              <a:rPr lang="en-US" sz="1705" spc="341">
                <a:solidFill>
                  <a:srgbClr val="FFFFFF"/>
                </a:solidFill>
                <a:latin typeface="Blinker" panose="02000000000000000000"/>
              </a:rPr>
              <a:t>21BCE7949</a:t>
            </a:r>
            <a:endParaRPr lang="en-US" sz="1705" spc="341">
              <a:solidFill>
                <a:srgbClr val="FFFFFF"/>
              </a:solidFill>
              <a:latin typeface="Blinker" panose="02000000000000000000"/>
            </a:endParaRPr>
          </a:p>
        </p:txBody>
      </p:sp>
      <p:pic>
        <p:nvPicPr>
          <p:cNvPr id="29" name="Picture 28" descr="navy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776345"/>
            <a:ext cx="1831340" cy="1898650"/>
          </a:xfrm>
          <a:prstGeom prst="rect">
            <a:avLst/>
          </a:prstGeom>
        </p:spPr>
      </p:pic>
      <p:pic>
        <p:nvPicPr>
          <p:cNvPr id="30" name="Picture 29" descr="Vyshnav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340" y="3777615"/>
            <a:ext cx="1349375" cy="2399665"/>
          </a:xfrm>
          <a:prstGeom prst="rect">
            <a:avLst/>
          </a:prstGeom>
        </p:spPr>
      </p:pic>
      <p:pic>
        <p:nvPicPr>
          <p:cNvPr id="32" name="Picture 31" descr="IMG_96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0" y="3771900"/>
            <a:ext cx="2595245" cy="17310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333" b="-333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5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7720" y="5349478"/>
            <a:ext cx="10532560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1152" dirty="0">
                <a:solidFill>
                  <a:srgbClr val="FFBD59"/>
                </a:solidFill>
                <a:latin typeface="Garet"/>
              </a:rPr>
              <a:t>HACKTOBER FEST</a:t>
            </a:r>
            <a:endParaRPr lang="en-US" sz="3600" spc="1152" dirty="0">
              <a:solidFill>
                <a:srgbClr val="FFBD59"/>
              </a:solidFill>
              <a:latin typeface="Gare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10202" y="3613547"/>
            <a:ext cx="1326759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dirty="0">
                <a:solidFill>
                  <a:srgbClr val="FFFFFF"/>
                </a:solidFill>
                <a:latin typeface="League Spartan" panose="00000800000000000000"/>
              </a:rPr>
              <a:t>Thank You</a:t>
            </a:r>
            <a:endParaRPr lang="en-US" sz="12000" dirty="0">
              <a:solidFill>
                <a:srgbClr val="FFFFFF"/>
              </a:solidFill>
              <a:latin typeface="League Spartan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19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00074" y="3086416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94247" y="114398"/>
            <a:ext cx="8005709" cy="206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5"/>
              </a:lnSpc>
              <a:spcBef>
                <a:spcPct val="0"/>
              </a:spcBef>
            </a:pPr>
            <a:r>
              <a:rPr lang="en-US" sz="7965" u="none" strike="noStrike">
                <a:solidFill>
                  <a:srgbClr val="F5F5F3"/>
                </a:solidFill>
                <a:latin typeface="League Spartan" panose="00000800000000000000"/>
              </a:rPr>
              <a:t>Problem statement</a:t>
            </a:r>
            <a:endParaRPr lang="en-US" sz="7965" u="none" strike="noStrike">
              <a:solidFill>
                <a:srgbClr val="F5F5F3"/>
              </a:solidFill>
              <a:latin typeface="League Spartan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8786" y="3314438"/>
            <a:ext cx="7696631" cy="37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1970" u="none" strike="noStrike">
                <a:solidFill>
                  <a:srgbClr val="F5F5F3"/>
                </a:solidFill>
                <a:latin typeface="Mont Bold" panose="00000800000000000000"/>
              </a:rPr>
              <a:t>Fake news detection system</a:t>
            </a:r>
            <a:endParaRPr lang="en-US" sz="1970" u="none" strike="noStrike">
              <a:solidFill>
                <a:srgbClr val="F5F5F3"/>
              </a:solidFill>
              <a:latin typeface="Mont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48786" y="4686180"/>
            <a:ext cx="7696631" cy="151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1970" u="none" strike="noStrike">
                <a:solidFill>
                  <a:srgbClr val="F5F5F3"/>
                </a:solidFill>
                <a:latin typeface="Mont Bold" panose="00000800000000000000"/>
              </a:rPr>
              <a:t>Fake news can influence public opinion and decisions, including elections and policy choices. Addressing this problem is crucial for ensuring that informed, evidence-based decisions are made.</a:t>
            </a:r>
            <a:endParaRPr lang="en-US" sz="1970" u="none" strike="noStrike">
              <a:solidFill>
                <a:srgbClr val="F5F5F3"/>
              </a:solidFill>
              <a:latin typeface="Mont Bold" panose="00000800000000000000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277903" y="343025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 l="-20377" r="-2037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19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00097" y="-3632307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00074" y="3086416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8" y="0"/>
                </a:lnTo>
                <a:lnTo>
                  <a:pt x="3945958" y="4812144"/>
                </a:lnTo>
                <a:lnTo>
                  <a:pt x="0" y="4812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94247" y="114398"/>
            <a:ext cx="8005709" cy="206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5"/>
              </a:lnSpc>
              <a:spcBef>
                <a:spcPct val="0"/>
              </a:spcBef>
            </a:pPr>
            <a:r>
              <a:rPr lang="en-US" sz="7965" u="none" strike="noStrike">
                <a:solidFill>
                  <a:srgbClr val="F5F5F3"/>
                </a:solidFill>
                <a:latin typeface="League Spartan" panose="00000800000000000000"/>
              </a:rPr>
              <a:t>Problem statement</a:t>
            </a:r>
            <a:endParaRPr lang="en-US" sz="7965" u="none" strike="noStrike">
              <a:solidFill>
                <a:srgbClr val="F5F5F3"/>
              </a:solidFill>
              <a:latin typeface="League Spartan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8721" y="6057780"/>
            <a:ext cx="7696631" cy="265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1970" u="none" strike="noStrike">
                <a:solidFill>
                  <a:srgbClr val="F5F5F3"/>
                </a:solidFill>
                <a:latin typeface="Mont Bold" panose="00000800000000000000"/>
              </a:rPr>
              <a:t>This is one of the statistical data which shows the impact of the fake news around the world. </a:t>
            </a:r>
            <a:endParaRPr lang="en-US" sz="1970" u="none" strike="noStrike">
              <a:solidFill>
                <a:srgbClr val="F5F5F3"/>
              </a:solidFill>
              <a:latin typeface="Mont Bold" panose="00000800000000000000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1970" u="none" strike="noStrike">
                <a:solidFill>
                  <a:srgbClr val="F5F5F3"/>
                </a:solidFill>
                <a:latin typeface="Mont Bold" panose="00000800000000000000"/>
              </a:rPr>
              <a:t>Fake news can influence public opinion and decisions, including elections and policy choices. Addressing this problem is crucial for ensuring that informed, evidence-based decisions are made.</a:t>
            </a:r>
            <a:endParaRPr lang="en-US" sz="1970" u="none" strike="noStrike">
              <a:solidFill>
                <a:srgbClr val="F5F5F3"/>
              </a:solidFill>
              <a:latin typeface="Mont Bold" panose="00000800000000000000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endParaRPr lang="en-US" sz="1970" u="none" strike="noStrike">
              <a:solidFill>
                <a:srgbClr val="F5F5F3"/>
              </a:solidFill>
              <a:latin typeface="Mont Bold" panose="00000800000000000000"/>
            </a:endParaRP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277903" y="343025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5"/>
              <a:stretch>
                <a:fillRect l="-20377" r="-2037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13635652" y="77148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 descr="fAKE_nEW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171700"/>
            <a:ext cx="717042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28708" y="-3650166"/>
            <a:ext cx="8775807" cy="8775807"/>
          </a:xfrm>
          <a:custGeom>
            <a:avLst/>
            <a:gdLst/>
            <a:ahLst/>
            <a:cxnLst/>
            <a:rect l="l" t="t" r="r" b="b"/>
            <a:pathLst>
              <a:path w="8775807" h="8775807">
                <a:moveTo>
                  <a:pt x="0" y="0"/>
                </a:moveTo>
                <a:lnTo>
                  <a:pt x="8775806" y="0"/>
                </a:lnTo>
                <a:lnTo>
                  <a:pt x="8775806" y="8775807"/>
                </a:lnTo>
                <a:lnTo>
                  <a:pt x="0" y="877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618979">
            <a:off x="6194724" y="7286406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702315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22700" y="-1727306"/>
            <a:ext cx="3488408" cy="5912556"/>
          </a:xfrm>
          <a:custGeom>
            <a:avLst/>
            <a:gdLst/>
            <a:ahLst/>
            <a:cxnLst/>
            <a:rect l="l" t="t" r="r" b="b"/>
            <a:pathLst>
              <a:path w="3488408" h="5912556">
                <a:moveTo>
                  <a:pt x="0" y="0"/>
                </a:moveTo>
                <a:lnTo>
                  <a:pt x="3488408" y="0"/>
                </a:lnTo>
                <a:lnTo>
                  <a:pt x="3488408" y="5912556"/>
                </a:lnTo>
                <a:lnTo>
                  <a:pt x="0" y="5912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96792" y="1711818"/>
            <a:ext cx="6489085" cy="6827646"/>
            <a:chOff x="0" y="0"/>
            <a:chExt cx="5842000" cy="6146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l="-28962" r="-289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8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25286" y="1371847"/>
            <a:ext cx="7626482" cy="4954890"/>
            <a:chOff x="0" y="190500"/>
            <a:chExt cx="10168642" cy="660652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924366"/>
              <a:ext cx="10168642" cy="3872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5"/>
                </a:lnSpc>
                <a:spcBef>
                  <a:spcPct val="0"/>
                </a:spcBef>
              </a:pPr>
              <a:r>
                <a:rPr lang="en-US" sz="2905" u="none" strike="noStrike">
                  <a:solidFill>
                    <a:srgbClr val="FFFFFF"/>
                  </a:solidFill>
                  <a:latin typeface="Glacial Indifference"/>
                </a:rPr>
                <a:t>We will build a Fake news detection model usinf GNN- ML model. This will detect the fake news available in the given dataset.</a:t>
              </a:r>
              <a:endParaRPr lang="en-US" sz="2905" u="none" strike="noStrike">
                <a:solidFill>
                  <a:srgbClr val="FFFFFF"/>
                </a:solidFill>
                <a:latin typeface="Glacial Indifference"/>
              </a:endParaRPr>
            </a:p>
            <a:p>
              <a:pPr marL="0" lvl="0" indent="0" algn="l">
                <a:lnSpc>
                  <a:spcPts val="3775"/>
                </a:lnSpc>
                <a:spcBef>
                  <a:spcPct val="0"/>
                </a:spcBef>
              </a:pPr>
              <a:r>
                <a:rPr lang="en-US" sz="2905" u="none" strike="noStrike">
                  <a:solidFill>
                    <a:srgbClr val="FFFFFF"/>
                  </a:solidFill>
                  <a:latin typeface="Glacial Indifference"/>
                </a:rPr>
                <a:t>Futher we will integrate the model with the AWS, a well know cloud platform and which is adopted by many industries around the world.</a:t>
              </a:r>
              <a:endParaRPr lang="en-US" sz="2905" u="none" strike="noStrike">
                <a:solidFill>
                  <a:srgbClr val="FFFFFF"/>
                </a:solidFill>
                <a:latin typeface="Glacial Indifference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0"/>
              <a:ext cx="10168642" cy="1775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85"/>
                </a:lnSpc>
                <a:spcBef>
                  <a:spcPct val="0"/>
                </a:spcBef>
              </a:pPr>
              <a:r>
                <a:rPr lang="en-US" sz="9685" u="none" strike="noStrike">
                  <a:solidFill>
                    <a:srgbClr val="FFFFFF"/>
                  </a:solidFill>
                  <a:latin typeface="League Spartan" panose="00000800000000000000"/>
                </a:rPr>
                <a:t>Solution</a:t>
              </a:r>
              <a:endParaRPr lang="en-US" sz="9685" u="none" strike="noStrike">
                <a:solidFill>
                  <a:srgbClr val="FFFFFF"/>
                </a:solidFill>
                <a:latin typeface="League Spartan" panose="0000080000000000000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0" y="-1943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5057" y="1874865"/>
            <a:ext cx="3945958" cy="4812144"/>
          </a:xfrm>
          <a:custGeom>
            <a:avLst/>
            <a:gdLst/>
            <a:ahLst/>
            <a:cxnLst/>
            <a:rect l="l" t="t" r="r" b="b"/>
            <a:pathLst>
              <a:path w="3945958" h="4812144">
                <a:moveTo>
                  <a:pt x="0" y="0"/>
                </a:moveTo>
                <a:lnTo>
                  <a:pt x="3945959" y="0"/>
                </a:lnTo>
                <a:lnTo>
                  <a:pt x="3945959" y="4812145"/>
                </a:lnTo>
                <a:lnTo>
                  <a:pt x="0" y="4812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85687" y="-1257202"/>
            <a:ext cx="8005709" cy="204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65"/>
              </a:lnSpc>
              <a:spcBef>
                <a:spcPct val="0"/>
              </a:spcBef>
            </a:pPr>
            <a:r>
              <a:rPr lang="en-US" sz="6000" u="none" strike="noStrike">
                <a:solidFill>
                  <a:srgbClr val="F5F5F3"/>
                </a:solidFill>
                <a:latin typeface="League Spartan" panose="00000800000000000000"/>
              </a:rPr>
              <a:t>Key Features and Functionality</a:t>
            </a:r>
            <a:endParaRPr lang="en-US" sz="6000" u="none" strike="noStrike">
              <a:solidFill>
                <a:srgbClr val="F5F5F3"/>
              </a:solidFill>
              <a:latin typeface="League Spartan" panose="000008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33287" y="785452"/>
            <a:ext cx="9333661" cy="8366265"/>
            <a:chOff x="-287020" y="-8932123"/>
            <a:chExt cx="12444881" cy="11155022"/>
          </a:xfrm>
        </p:grpSpPr>
        <p:sp>
          <p:nvSpPr>
            <p:cNvPr id="7" name="TextBox 7"/>
            <p:cNvSpPr txBox="1"/>
            <p:nvPr/>
          </p:nvSpPr>
          <p:spPr>
            <a:xfrm>
              <a:off x="-287020" y="-8932123"/>
              <a:ext cx="12157861" cy="970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r>
                <a:rPr lang="en-US" sz="2225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1. News Article Classification</a:t>
              </a:r>
              <a:endParaRPr lang="en-US" sz="2225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endParaRPr lang="en-US" sz="2225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r>
                <a:rPr lang="en-US" sz="2225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2. Machine Learning Model: - by building and traning the model</a:t>
              </a:r>
              <a:endParaRPr lang="en-US" sz="2225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endParaRPr lang="en-US" sz="2225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r>
                <a:rPr lang="en-US" sz="2225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3. AWS Integration: Integrate the system with AWS services, such as S3 for dataset storage and SageMaker for model deployment, DynamoDB for storing user responses, CloudTrail for scaling, and monitoring.</a:t>
              </a:r>
              <a:endParaRPr lang="en-US" sz="2225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endParaRPr lang="en-US" sz="2225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r>
                <a:rPr lang="en-US" sz="2225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4. User Interface: Create a user-friendly web interface or application for users to interact with the system. Users should be able to input news articles or links and receive real-time classification results.</a:t>
              </a:r>
              <a:endParaRPr lang="en-US" sz="2225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endParaRPr lang="en-US" sz="2225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r>
                <a:rPr lang="en-US" sz="2225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5. Scalability: Plan for scaling the system as the volume of data and user demand grows. Ensure that the system can handle increased loads without compromising performance.</a:t>
              </a:r>
              <a:endParaRPr lang="en-US" sz="2225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endParaRPr lang="en-US" sz="2225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10583"/>
              <a:ext cx="12157861" cy="512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40"/>
                </a:lnSpc>
                <a:spcBef>
                  <a:spcPct val="0"/>
                </a:spcBef>
              </a:pPr>
              <a:r>
                <a:rPr lang="en-US" sz="2225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CUSTOMIZABLE SETTINGS TO TAILOR USER EXPERIENCE.</a:t>
              </a:r>
              <a:endParaRPr lang="en-US" sz="2225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841110" y="-1815313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2" y="0"/>
                </a:lnTo>
                <a:lnTo>
                  <a:pt x="4199972" y="7118598"/>
                </a:lnTo>
                <a:lnTo>
                  <a:pt x="0" y="7118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820703" y="-1257175"/>
            <a:ext cx="6300802" cy="8985167"/>
            <a:chOff x="0" y="0"/>
            <a:chExt cx="4292600" cy="6121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6"/>
              <a:stretch>
                <a:fillRect l="-46104" r="-6833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5618979">
            <a:off x="13603267" y="6000383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229629" y="272877"/>
            <a:ext cx="8560804" cy="8218440"/>
            <a:chOff x="-203200" y="-2574078"/>
            <a:chExt cx="11414406" cy="10957921"/>
          </a:xfrm>
        </p:grpSpPr>
        <p:sp>
          <p:nvSpPr>
            <p:cNvPr id="4" name="TextBox 4"/>
            <p:cNvSpPr txBox="1"/>
            <p:nvPr/>
          </p:nvSpPr>
          <p:spPr>
            <a:xfrm>
              <a:off x="0" y="-2574078"/>
              <a:ext cx="11211206" cy="1474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>
                  <a:solidFill>
                    <a:srgbClr val="F5F5F3"/>
                  </a:solidFill>
                  <a:latin typeface="League Spartan" panose="00000800000000000000"/>
                </a:rPr>
                <a:t>Social impact</a:t>
              </a:r>
              <a:endParaRPr lang="en-US" sz="8000" u="none" strike="noStrike">
                <a:solidFill>
                  <a:srgbClr val="F5F5F3"/>
                </a:solidFill>
                <a:latin typeface="League Spartan" panose="000008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46616"/>
              <a:ext cx="11211206" cy="1923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To mitigate the spread of fake news and misinformation, thereby fostering a more informed, trustworthy, and resilient information ecosystem.</a:t>
              </a:r>
              <a:endParaRPr lang="en-US" sz="2500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403700"/>
              <a:ext cx="11211206" cy="2564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We can identify ways to track social impact by: </a:t>
              </a:r>
              <a:endParaRPr lang="en-US" sz="2500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1. Accuracy Metrics</a:t>
              </a:r>
              <a:endParaRPr lang="en-US" sz="2500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2. Time-Based Analysis</a:t>
              </a:r>
              <a:endParaRPr lang="en-US" sz="2500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3. User Feedback and Reporting.</a:t>
              </a:r>
              <a:endParaRPr lang="en-US" sz="2500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203200" y="6460216"/>
              <a:ext cx="11211206" cy="19236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50"/>
                </a:lnSpc>
                <a:spcBef>
                  <a:spcPct val="0"/>
                </a:spcBef>
              </a:pPr>
              <a:r>
                <a:rPr lang="en-US" sz="2500" u="none" strike="noStrike">
                  <a:solidFill>
                    <a:srgbClr val="F5F5F3"/>
                  </a:solidFill>
                  <a:latin typeface="Glacial Indifference Bold" panose="00000800000000000000"/>
                </a:rPr>
                <a:t>We shall have a clear mission and vision statement that outlines our commitment for addressing the issue of fake news and its impact on society.</a:t>
              </a:r>
              <a:endParaRPr lang="en-US" sz="2500" u="none" strike="noStrike">
                <a:solidFill>
                  <a:srgbClr val="F5F5F3"/>
                </a:solidFill>
                <a:latin typeface="Glacial Indifference Bold" panose="0000080000000000000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248256">
            <a:off x="-1019990" y="2813203"/>
            <a:ext cx="6732779" cy="8394802"/>
          </a:xfrm>
          <a:custGeom>
            <a:avLst/>
            <a:gdLst/>
            <a:ahLst/>
            <a:cxnLst/>
            <a:rect l="l" t="t" r="r" b="b"/>
            <a:pathLst>
              <a:path w="6732779" h="8394802">
                <a:moveTo>
                  <a:pt x="0" y="0"/>
                </a:moveTo>
                <a:lnTo>
                  <a:pt x="6732780" y="0"/>
                </a:lnTo>
                <a:lnTo>
                  <a:pt x="6732780" y="8394802"/>
                </a:lnTo>
                <a:lnTo>
                  <a:pt x="0" y="8394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99821" y="273133"/>
            <a:ext cx="6300802" cy="8985167"/>
            <a:chOff x="0" y="0"/>
            <a:chExt cx="4292600" cy="6121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3"/>
              <a:stretch>
                <a:fillRect l="-53707" r="-314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292600" cy="6121400"/>
            </a:xfrm>
            <a:custGeom>
              <a:avLst/>
              <a:gdLst/>
              <a:ahLst/>
              <a:cxnLst/>
              <a:rect l="l" t="t" r="r" b="b"/>
              <a:pathLst>
                <a:path w="4292600" h="6121400">
                  <a:moveTo>
                    <a:pt x="4292600" y="6121400"/>
                  </a:moveTo>
                  <a:lnTo>
                    <a:pt x="0" y="6121400"/>
                  </a:lnTo>
                  <a:lnTo>
                    <a:pt x="0" y="0"/>
                  </a:lnTo>
                  <a:lnTo>
                    <a:pt x="4292600" y="0"/>
                  </a:lnTo>
                  <a:lnTo>
                    <a:pt x="4292600" y="612140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-5618979">
            <a:off x="4059852" y="8000758"/>
            <a:ext cx="946495" cy="3410793"/>
          </a:xfrm>
          <a:custGeom>
            <a:avLst/>
            <a:gdLst/>
            <a:ahLst/>
            <a:cxnLst/>
            <a:rect l="l" t="t" r="r" b="b"/>
            <a:pathLst>
              <a:path w="946495" h="3410793">
                <a:moveTo>
                  <a:pt x="0" y="0"/>
                </a:moveTo>
                <a:lnTo>
                  <a:pt x="946495" y="0"/>
                </a:lnTo>
                <a:lnTo>
                  <a:pt x="946495" y="3410793"/>
                </a:lnTo>
                <a:lnTo>
                  <a:pt x="0" y="3410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7306" y="1932947"/>
            <a:ext cx="5970165" cy="194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0"/>
              </a:lnSpc>
              <a:spcBef>
                <a:spcPct val="0"/>
              </a:spcBef>
            </a:pPr>
            <a:r>
              <a:rPr lang="en-US" sz="7580" u="none" strike="noStrike">
                <a:solidFill>
                  <a:srgbClr val="F5F5F3"/>
                </a:solidFill>
                <a:latin typeface="League Spartan" panose="00000800000000000000"/>
              </a:rPr>
              <a:t>Scope of the Model</a:t>
            </a:r>
            <a:endParaRPr lang="en-US" sz="7580" u="none" strike="noStrike">
              <a:solidFill>
                <a:srgbClr val="F5F5F3"/>
              </a:solidFill>
              <a:latin typeface="League Spartan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95400" y="4305300"/>
            <a:ext cx="7044690" cy="3410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275" u="none" strike="noStrike">
                <a:solidFill>
                  <a:srgbClr val="F5F5F3"/>
                </a:solidFill>
                <a:latin typeface="Glacial Indifference"/>
              </a:rPr>
              <a:t>Fake News Detection model has the potential to make a significant and positive social impact, creating value for society and contributing to a better world </a:t>
            </a:r>
            <a:endParaRPr lang="en-US" sz="2275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endParaRPr lang="en-US" sz="2275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275" u="none" strike="noStrike">
                <a:solidFill>
                  <a:srgbClr val="F5F5F3"/>
                </a:solidFill>
                <a:latin typeface="Glacial Indifference"/>
              </a:rPr>
              <a:t>1. Preservation of Truth and Trust.</a:t>
            </a:r>
            <a:endParaRPr lang="en-US" sz="2275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275" u="none" strike="noStrike">
                <a:solidFill>
                  <a:srgbClr val="F5F5F3"/>
                </a:solidFill>
                <a:latin typeface="Glacial Indifference"/>
              </a:rPr>
              <a:t>2. Informed Decision-Making</a:t>
            </a:r>
            <a:endParaRPr lang="en-US" sz="2275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275" u="none" strike="noStrike">
                <a:solidFill>
                  <a:srgbClr val="F5F5F3"/>
                </a:solidFill>
                <a:latin typeface="Glacial Indifference"/>
              </a:rPr>
              <a:t>3. Reducing Public Confusion and Panic</a:t>
            </a:r>
            <a:endParaRPr lang="en-US" sz="2275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275" u="none" strike="noStrike">
                <a:solidFill>
                  <a:srgbClr val="F5F5F3"/>
                </a:solidFill>
                <a:latin typeface="Glacial Indifference"/>
              </a:rPr>
              <a:t>4. Public Health and Safety</a:t>
            </a:r>
            <a:endParaRPr lang="en-US" sz="2275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275" u="none" strike="noStrike">
                <a:solidFill>
                  <a:srgbClr val="F5F5F3"/>
                </a:solidFill>
                <a:latin typeface="Glacial Indifference"/>
              </a:rPr>
              <a:t>5. Democracy and Fair Elections</a:t>
            </a:r>
            <a:endParaRPr lang="en-US" sz="2275" u="none" strike="noStrike">
              <a:solidFill>
                <a:srgbClr val="F5F5F3"/>
              </a:solidFill>
              <a:latin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231497" y="83032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81231" y="6424232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595119" y="86838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6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21137" y="226832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12179" y="-3359203"/>
            <a:ext cx="7088151" cy="7088151"/>
          </a:xfrm>
          <a:custGeom>
            <a:avLst/>
            <a:gdLst/>
            <a:ahLst/>
            <a:cxnLst/>
            <a:rect l="l" t="t" r="r" b="b"/>
            <a:pathLst>
              <a:path w="7088151" h="7088151">
                <a:moveTo>
                  <a:pt x="0" y="0"/>
                </a:moveTo>
                <a:lnTo>
                  <a:pt x="7088151" y="0"/>
                </a:lnTo>
                <a:lnTo>
                  <a:pt x="7088151" y="7088151"/>
                </a:lnTo>
                <a:lnTo>
                  <a:pt x="0" y="7088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14691" y="266707"/>
            <a:ext cx="5970165" cy="194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80"/>
              </a:lnSpc>
              <a:spcBef>
                <a:spcPct val="0"/>
              </a:spcBef>
            </a:pPr>
            <a:r>
              <a:rPr lang="en-US" sz="6000">
                <a:solidFill>
                  <a:srgbClr val="F5F5F3"/>
                </a:solidFill>
                <a:latin typeface="League Spartan" panose="00000800000000000000"/>
              </a:rPr>
              <a:t>Revenue M</a:t>
            </a:r>
            <a:r>
              <a:rPr lang="en-US" sz="6000" u="none" strike="noStrike">
                <a:solidFill>
                  <a:srgbClr val="F5F5F3"/>
                </a:solidFill>
                <a:latin typeface="League Spartan" panose="00000800000000000000"/>
              </a:rPr>
              <a:t>odel</a:t>
            </a:r>
            <a:endParaRPr lang="en-US" sz="6000" u="none" strike="noStrike">
              <a:solidFill>
                <a:srgbClr val="F5F5F3"/>
              </a:solidFill>
              <a:latin typeface="League Spartan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9600" y="2095500"/>
            <a:ext cx="8707120" cy="757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F5F5F3"/>
                </a:solidFill>
                <a:latin typeface="Glacial Indifference"/>
              </a:rPr>
              <a:t>1. Charge users based on their actual usage of the service. For example, users could pay per article analyzed or per API call made to your service.</a:t>
            </a: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F5F5F3"/>
                </a:solidFill>
                <a:latin typeface="Glacial Indifference"/>
              </a:rPr>
              <a:t>2. License your fake news detection dataset or API to other businesses, researchers, or media organizations.</a:t>
            </a: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F5F5F3"/>
                </a:solidFill>
                <a:latin typeface="Glacial Indifference"/>
              </a:rPr>
              <a:t>Charge fees based on the volume of data or API requests.</a:t>
            </a: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F5F5F3"/>
                </a:solidFill>
                <a:latin typeface="Glacial Indifference"/>
              </a:rPr>
              <a:t>3. Offer a free version of your service supported by advertisements.</a:t>
            </a: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F5F5F3"/>
                </a:solidFill>
                <a:latin typeface="Glacial Indifference"/>
              </a:rPr>
              <a:t>Generate revenue from advertisers who want to reach your user base.</a:t>
            </a: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F5F5F3"/>
                </a:solidFill>
                <a:latin typeface="Glacial Indifference"/>
              </a:rPr>
              <a:t>4. Offer advanced analytics and reporting services to businesses, media outlets, or government agencies.</a:t>
            </a: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F5F5F3"/>
                </a:solidFill>
                <a:latin typeface="Glacial Indifference"/>
              </a:rPr>
              <a:t>Charge fees for customized reports, data insights, and trend analysis.</a:t>
            </a: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F5F5F3"/>
                </a:solidFill>
                <a:latin typeface="Glacial Indifference"/>
              </a:rPr>
              <a:t>5. Collaborate with research institutions and organizations to provide data analysis and research services.</a:t>
            </a: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  <a:p>
            <a:pPr marL="0" lvl="0" indent="0" algn="l">
              <a:lnSpc>
                <a:spcPts val="2955"/>
              </a:lnSpc>
              <a:spcBef>
                <a:spcPct val="0"/>
              </a:spcBef>
            </a:pPr>
            <a:r>
              <a:rPr lang="en-US" sz="2000" u="none" strike="noStrike">
                <a:solidFill>
                  <a:srgbClr val="F5F5F3"/>
                </a:solidFill>
                <a:latin typeface="Glacial Indifference"/>
              </a:rPr>
              <a:t>Charge fees for research projects and custom data analysis.</a:t>
            </a:r>
            <a:endParaRPr lang="en-US" sz="2000" u="none" strike="noStrike">
              <a:solidFill>
                <a:srgbClr val="F5F5F3"/>
              </a:solidFill>
              <a:latin typeface="Glacial Indifferenc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3944602" y="723642"/>
            <a:ext cx="4199972" cy="7118597"/>
          </a:xfrm>
          <a:custGeom>
            <a:avLst/>
            <a:gdLst/>
            <a:ahLst/>
            <a:cxnLst/>
            <a:rect l="l" t="t" r="r" b="b"/>
            <a:pathLst>
              <a:path w="4199972" h="7118597">
                <a:moveTo>
                  <a:pt x="0" y="0"/>
                </a:moveTo>
                <a:lnTo>
                  <a:pt x="4199973" y="0"/>
                </a:lnTo>
                <a:lnTo>
                  <a:pt x="4199973" y="7118597"/>
                </a:lnTo>
                <a:lnTo>
                  <a:pt x="0" y="7118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429691" y="6057837"/>
            <a:ext cx="3688198" cy="5338181"/>
          </a:xfrm>
          <a:custGeom>
            <a:avLst/>
            <a:gdLst/>
            <a:ahLst/>
            <a:cxnLst/>
            <a:rect l="l" t="t" r="r" b="b"/>
            <a:pathLst>
              <a:path w="3688198" h="5338181">
                <a:moveTo>
                  <a:pt x="0" y="0"/>
                </a:moveTo>
                <a:lnTo>
                  <a:pt x="3688198" y="0"/>
                </a:lnTo>
                <a:lnTo>
                  <a:pt x="3688198" y="5338181"/>
                </a:lnTo>
                <a:lnTo>
                  <a:pt x="0" y="53381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896869" y="799809"/>
            <a:ext cx="5970165" cy="6281652"/>
            <a:chOff x="0" y="0"/>
            <a:chExt cx="5842000" cy="6146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6"/>
              <a:stretch>
                <a:fillRect l="-26897" r="-313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842000" cy="6146800"/>
            </a:xfrm>
            <a:custGeom>
              <a:avLst/>
              <a:gdLst/>
              <a:ahLst/>
              <a:cxnLst/>
              <a:rect l="l" t="t" r="r" b="b"/>
              <a:pathLst>
                <a:path w="5842000" h="6146800">
                  <a:moveTo>
                    <a:pt x="5842000" y="6146800"/>
                  </a:moveTo>
                  <a:lnTo>
                    <a:pt x="0" y="6146800"/>
                  </a:lnTo>
                  <a:lnTo>
                    <a:pt x="0" y="0"/>
                  </a:lnTo>
                  <a:lnTo>
                    <a:pt x="5842000" y="0"/>
                  </a:lnTo>
                  <a:lnTo>
                    <a:pt x="5842000" y="6146800"/>
                  </a:lnTo>
                  <a:close/>
                </a:path>
              </a:pathLst>
            </a:custGeom>
            <a:blipFill>
              <a:blip r:embed="rId7"/>
              <a:stretch>
                <a:fillRect t="-286" b="-2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439702" y="343037"/>
            <a:ext cx="2851363" cy="1283113"/>
          </a:xfrm>
          <a:custGeom>
            <a:avLst/>
            <a:gdLst/>
            <a:ahLst/>
            <a:cxnLst/>
            <a:rect l="l" t="t" r="r" b="b"/>
            <a:pathLst>
              <a:path w="2851363" h="1283113">
                <a:moveTo>
                  <a:pt x="0" y="0"/>
                </a:moveTo>
                <a:lnTo>
                  <a:pt x="2851363" y="0"/>
                </a:lnTo>
                <a:lnTo>
                  <a:pt x="2851363" y="1283113"/>
                </a:lnTo>
                <a:lnTo>
                  <a:pt x="0" y="1283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250" r="-6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105421" y="5792898"/>
            <a:ext cx="4268242" cy="5205173"/>
          </a:xfrm>
          <a:custGeom>
            <a:avLst/>
            <a:gdLst/>
            <a:ahLst/>
            <a:cxnLst/>
            <a:rect l="l" t="t" r="r" b="b"/>
            <a:pathLst>
              <a:path w="4268242" h="5205173">
                <a:moveTo>
                  <a:pt x="0" y="0"/>
                </a:moveTo>
                <a:lnTo>
                  <a:pt x="4268242" y="0"/>
                </a:lnTo>
                <a:lnTo>
                  <a:pt x="4268242" y="5205173"/>
                </a:lnTo>
                <a:lnTo>
                  <a:pt x="0" y="5205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7392">
            <a:off x="1646012" y="2840914"/>
            <a:ext cx="5872729" cy="5903967"/>
          </a:xfrm>
          <a:custGeom>
            <a:avLst/>
            <a:gdLst/>
            <a:ahLst/>
            <a:cxnLst/>
            <a:rect l="l" t="t" r="r" b="b"/>
            <a:pathLst>
              <a:path w="5872729" h="5903967">
                <a:moveTo>
                  <a:pt x="0" y="0"/>
                </a:moveTo>
                <a:lnTo>
                  <a:pt x="5872729" y="0"/>
                </a:lnTo>
                <a:lnTo>
                  <a:pt x="5872729" y="5903968"/>
                </a:lnTo>
                <a:lnTo>
                  <a:pt x="0" y="5903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86881">
            <a:off x="2649267" y="3408390"/>
            <a:ext cx="6002302" cy="4769016"/>
            <a:chOff x="0" y="0"/>
            <a:chExt cx="3901440" cy="3099816"/>
          </a:xfrm>
        </p:grpSpPr>
        <p:sp>
          <p:nvSpPr>
            <p:cNvPr id="6" name="Freeform 6"/>
            <p:cNvSpPr/>
            <p:nvPr/>
          </p:nvSpPr>
          <p:spPr>
            <a:xfrm>
              <a:off x="127000" y="190500"/>
              <a:ext cx="3657600" cy="2413000"/>
            </a:xfrm>
            <a:custGeom>
              <a:avLst/>
              <a:gdLst/>
              <a:ahLst/>
              <a:cxnLst/>
              <a:rect l="l" t="t" r="r" b="b"/>
              <a:pathLst>
                <a:path w="3657600" h="2413000">
                  <a:moveTo>
                    <a:pt x="3657600" y="2413000"/>
                  </a:moveTo>
                  <a:lnTo>
                    <a:pt x="0" y="2413000"/>
                  </a:lnTo>
                  <a:lnTo>
                    <a:pt x="0" y="0"/>
                  </a:lnTo>
                  <a:lnTo>
                    <a:pt x="3657600" y="0"/>
                  </a:lnTo>
                  <a:lnTo>
                    <a:pt x="3657600" y="2413000"/>
                  </a:lnTo>
                  <a:close/>
                </a:path>
              </a:pathLst>
            </a:custGeom>
            <a:blipFill>
              <a:blip r:embed="rId5"/>
              <a:stretch>
                <a:fillRect b="-7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01440" cy="3099816"/>
            </a:xfrm>
            <a:custGeom>
              <a:avLst/>
              <a:gdLst/>
              <a:ahLst/>
              <a:cxnLst/>
              <a:rect l="l" t="t" r="r" b="b"/>
              <a:pathLst>
                <a:path w="3901440" h="3099816">
                  <a:moveTo>
                    <a:pt x="3901440" y="3099816"/>
                  </a:moveTo>
                  <a:lnTo>
                    <a:pt x="0" y="3099816"/>
                  </a:lnTo>
                  <a:lnTo>
                    <a:pt x="0" y="0"/>
                  </a:lnTo>
                  <a:lnTo>
                    <a:pt x="3901440" y="0"/>
                  </a:lnTo>
                  <a:lnTo>
                    <a:pt x="3901440" y="3099816"/>
                  </a:lnTo>
                  <a:close/>
                </a:path>
              </a:pathLst>
            </a:custGeom>
            <a:blipFill>
              <a:blip r:embed="rId6"/>
              <a:stretch>
                <a:fillRect t="-29" b="-2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6155389">
            <a:off x="6192216" y="7389776"/>
            <a:ext cx="3181077" cy="1431485"/>
          </a:xfrm>
          <a:custGeom>
            <a:avLst/>
            <a:gdLst/>
            <a:ahLst/>
            <a:cxnLst/>
            <a:rect l="l" t="t" r="r" b="b"/>
            <a:pathLst>
              <a:path w="3181077" h="1431485">
                <a:moveTo>
                  <a:pt x="0" y="0"/>
                </a:moveTo>
                <a:lnTo>
                  <a:pt x="3181078" y="0"/>
                </a:lnTo>
                <a:lnTo>
                  <a:pt x="3181078" y="1431485"/>
                </a:lnTo>
                <a:lnTo>
                  <a:pt x="0" y="14314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543957" y="955522"/>
            <a:ext cx="10677114" cy="11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55"/>
              </a:lnSpc>
              <a:spcBef>
                <a:spcPct val="0"/>
              </a:spcBef>
            </a:pPr>
            <a:r>
              <a:rPr lang="en-US" sz="8555" u="none" strike="noStrike">
                <a:solidFill>
                  <a:srgbClr val="F5F5F3"/>
                </a:solidFill>
                <a:latin typeface="League Spartan" panose="00000800000000000000"/>
              </a:rPr>
              <a:t>Technologies Used</a:t>
            </a:r>
            <a:endParaRPr lang="en-US" sz="8555" u="none" strike="noStrike">
              <a:solidFill>
                <a:srgbClr val="F5F5F3"/>
              </a:solidFill>
              <a:latin typeface="League Spartan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33794" y="3929657"/>
            <a:ext cx="7586520" cy="284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30"/>
              </a:lnSpc>
              <a:spcBef>
                <a:spcPct val="0"/>
              </a:spcBef>
            </a:pPr>
            <a:r>
              <a:rPr lang="en-US" sz="2955" u="none" strike="noStrike">
                <a:solidFill>
                  <a:srgbClr val="F5F5F3"/>
                </a:solidFill>
                <a:latin typeface="Glacial Indifference Bold" panose="00000800000000000000"/>
              </a:rPr>
              <a:t>OUR TEAM UTILIZED A VARIETY OF TECHNOLOGIES INCLUDING PROGRAMMING LANGUAGES LIKE Python, Machine Learning AS WELL AS TOOLS LIKE Amazon Web services (AWS) and Github.</a:t>
            </a:r>
            <a:endParaRPr lang="en-US" sz="2955" u="none" strike="noStrike">
              <a:solidFill>
                <a:srgbClr val="F5F5F3"/>
              </a:solidFill>
              <a:latin typeface="Glacial Indifference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3396</Words>
  <Application>WPS Presentation</Application>
  <PresentationFormat>Custom</PresentationFormat>
  <Paragraphs>95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SimSun</vt:lpstr>
      <vt:lpstr>Wingdings</vt:lpstr>
      <vt:lpstr>Poppins</vt:lpstr>
      <vt:lpstr>Mont Bold</vt:lpstr>
      <vt:lpstr>Segoe Print</vt:lpstr>
      <vt:lpstr>League Spartan</vt:lpstr>
      <vt:lpstr>Glacial Indifference</vt:lpstr>
      <vt:lpstr>Glacial Indifference Bold</vt:lpstr>
      <vt:lpstr>Garet Bold</vt:lpstr>
      <vt:lpstr>Garet</vt:lpstr>
      <vt:lpstr>Blinker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Futuristic Dark Mode Technology Pitch Deck Presentation</dc:title>
  <dc:creator/>
  <cp:lastModifiedBy>dundi</cp:lastModifiedBy>
  <cp:revision>7</cp:revision>
  <dcterms:created xsi:type="dcterms:W3CDTF">2006-08-16T00:00:00Z</dcterms:created>
  <dcterms:modified xsi:type="dcterms:W3CDTF">2023-10-28T06:40:17Z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889C552F5D8948478D71D3654CBF09D2</vt:lpwstr>
  </property>
  <property fmtid="{D5CDD505-2E9C-101B-9397-08002B2CF9AE}" pid="3" name="KSOProductBuildVer">
    <vt:lpwstr>1033-11.2.0.11225</vt:lpwstr>
  </property>
</Properties>
</file>